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0"/>
  </p:notesMasterIdLst>
  <p:handoutMasterIdLst>
    <p:handoutMasterId r:id="rId81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54" r:id="rId11"/>
    <p:sldId id="301" r:id="rId12"/>
    <p:sldId id="313" r:id="rId13"/>
    <p:sldId id="314" r:id="rId14"/>
    <p:sldId id="355" r:id="rId15"/>
    <p:sldId id="312" r:id="rId16"/>
    <p:sldId id="303" r:id="rId17"/>
    <p:sldId id="302" r:id="rId18"/>
    <p:sldId id="304" r:id="rId19"/>
    <p:sldId id="306" r:id="rId20"/>
    <p:sldId id="308" r:id="rId21"/>
    <p:sldId id="307" r:id="rId22"/>
    <p:sldId id="30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24" r:id="rId33"/>
    <p:sldId id="325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9" r:id="rId49"/>
    <p:sldId id="305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26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6" r:id="rId73"/>
    <p:sldId id="327" r:id="rId74"/>
    <p:sldId id="328" r:id="rId75"/>
    <p:sldId id="329" r:id="rId76"/>
    <p:sldId id="330" r:id="rId77"/>
    <p:sldId id="357" r:id="rId78"/>
    <p:sldId id="358" r:id="rId7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619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24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73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229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27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385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93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64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8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81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848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6334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803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58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4001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9819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242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730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0034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9331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0131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0055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1813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635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4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tailsahri/DT_FINAL_Project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상태천이도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54264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</a:rPr>
              <a:t>아토믹</a:t>
            </a:r>
            <a:r>
              <a:rPr lang="ko-KR" altLang="en-US" dirty="0">
                <a:solidFill>
                  <a:schemeClr val="tx1"/>
                </a:solidFill>
              </a:rPr>
              <a:t> 모델로 결합된 커플모델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각 설비커플 모델을 연결하여 시나리오 제작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100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942B8B2F-8FA8-6FD4-62F5-E926E48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실내, 노트북, 다크이(가) 표시된 사진&#10;&#10;자동 생성된 설명">
            <a:extLst>
              <a:ext uri="{FF2B5EF4-FFF2-40B4-BE49-F238E27FC236}">
                <a16:creationId xmlns:a16="http://schemas.microsoft.com/office/drawing/2014/main" id="{368CC930-EA1B-A946-A495-82D4B66B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밤하늘이(가) 표시된 사진&#10;&#10;자동 생성된 설명">
            <a:extLst>
              <a:ext uri="{FF2B5EF4-FFF2-40B4-BE49-F238E27FC236}">
                <a16:creationId xmlns:a16="http://schemas.microsoft.com/office/drawing/2014/main" id="{CF26D906-5D86-16D4-5EF1-3E5389BD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6DFFB-3682-0EB6-376A-43546AC0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C238E7C-1295-E95C-C436-5B9FB59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DA10F161-65A5-553E-2F71-E6434F40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0600FBF-8038-9569-1A19-0DD13DC3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8366EF-B51C-951C-D7E6-FD289C3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098409" cy="402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결합 자동화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설비 별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받을 수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보낼 때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밤하늘이(가) 표시된 사진&#10;&#10;자동 생성된 설명">
            <a:extLst>
              <a:ext uri="{FF2B5EF4-FFF2-40B4-BE49-F238E27FC236}">
                <a16:creationId xmlns:a16="http://schemas.microsoft.com/office/drawing/2014/main" id="{D0F2B3F9-67B1-AC96-C98F-9B6563E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27" y="2522081"/>
            <a:ext cx="7750673" cy="18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받을 수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 일 경우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받는 걸로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오영택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흐름도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쿼리문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11885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E48DFB-E6BF-5935-394C-EAFE9D6B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1268759"/>
            <a:ext cx="8335147" cy="432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데이터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1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6F9856-B7F1-5D7A-930A-45F5917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66" y="1989216"/>
            <a:ext cx="8132802" cy="7452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8C789-EC45-4258-A1BD-63BA0F9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180712"/>
            <a:ext cx="8070424" cy="1256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215DF3-CBE5-EEDD-A850-F57D19D2D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941168"/>
            <a:ext cx="8647354" cy="1472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2E1C0-BD67-4FD4-EB7D-06BBCB8C768B}"/>
              </a:ext>
            </a:extLst>
          </p:cNvPr>
          <p:cNvSpPr txBox="1"/>
          <p:nvPr/>
        </p:nvSpPr>
        <p:spPr>
          <a:xfrm>
            <a:off x="1055440" y="12687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직접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16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project_list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1064931" y="2821533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object_list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4581128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obj_coup_list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455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D98843-2036-816B-287B-C7DFA06F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3766"/>
            <a:ext cx="4891765" cy="2880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28E6AC-A1A7-061A-0B5D-83454B0E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66"/>
            <a:ext cx="4425366" cy="288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CB4A1-A60B-43E6-87FA-F83B360EFC2C}"/>
              </a:ext>
            </a:extLst>
          </p:cNvPr>
          <p:cNvSpPr txBox="1"/>
          <p:nvPr/>
        </p:nvSpPr>
        <p:spPr>
          <a:xfrm>
            <a:off x="1055440" y="1628800"/>
            <a:ext cx="158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object_state_list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70677-9A59-F9B3-A4C9-592A84563553}"/>
              </a:ext>
            </a:extLst>
          </p:cNvPr>
          <p:cNvSpPr txBox="1"/>
          <p:nvPr/>
        </p:nvSpPr>
        <p:spPr>
          <a:xfrm>
            <a:off x="6096000" y="1628800"/>
            <a:ext cx="139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buf_count_list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352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132368F-BA56-722F-F9B6-859EF521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6369"/>
            <a:ext cx="4819567" cy="324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44AEAC-9A4B-A5A5-52E5-C6E2E07A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996369"/>
            <a:ext cx="4800993" cy="3240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C024D-D196-1AF4-555D-CE88740DAAF6}"/>
              </a:ext>
            </a:extLst>
          </p:cNvPr>
          <p:cNvSpPr txBox="1"/>
          <p:nvPr/>
        </p:nvSpPr>
        <p:spPr>
          <a:xfrm>
            <a:off x="1055440" y="1628800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state_time_list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2B24-8A1E-ED52-0C40-CACFEEFC4E2E}"/>
              </a:ext>
            </a:extLst>
          </p:cNvPr>
          <p:cNvSpPr txBox="1"/>
          <p:nvPr/>
        </p:nvSpPr>
        <p:spPr>
          <a:xfrm>
            <a:off x="6096000" y="1628800"/>
            <a:ext cx="1422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state_rate_list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904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070E16-2EB0-B3C7-4065-D74FE00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5" y="1988469"/>
            <a:ext cx="5849276" cy="347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쿼리문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BA1-95D9-BC6B-FF3C-D4D1ADB478A9}"/>
              </a:ext>
            </a:extLst>
          </p:cNvPr>
          <p:cNvSpPr txBox="1"/>
          <p:nvPr/>
        </p:nvSpPr>
        <p:spPr>
          <a:xfrm>
            <a:off x="1055440" y="1268760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WAiSER</a:t>
            </a:r>
            <a:r>
              <a:rPr lang="en-US" altLang="ko-KR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61620-0BCC-1277-41F0-16B1B54DC9BD}"/>
              </a:ext>
            </a:extLst>
          </p:cNvPr>
          <p:cNvSpPr txBox="1"/>
          <p:nvPr/>
        </p:nvSpPr>
        <p:spPr>
          <a:xfrm>
            <a:off x="1055440" y="1628800"/>
            <a:ext cx="1641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• </a:t>
            </a:r>
            <a:r>
              <a:rPr lang="en-US" altLang="ko-KR" sz="1400" dirty="0" err="1"/>
              <a:t>product_flow_list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81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A03E4D-CD94-D7DD-96CE-FD518C51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0198"/>
            <a:ext cx="6484727" cy="612000"/>
          </a:xfrm>
          <a:prstGeom prst="rect">
            <a:avLst/>
          </a:prstGeom>
        </p:spPr>
      </p:pic>
      <p:pic>
        <p:nvPicPr>
          <p:cNvPr id="11" name="그림 10" descr="텍스트, 전자제품, 스크린샷, 제어판이(가) 표시된 사진&#10;&#10;자동 생성된 설명">
            <a:extLst>
              <a:ext uri="{FF2B5EF4-FFF2-40B4-BE49-F238E27FC236}">
                <a16:creationId xmlns:a16="http://schemas.microsoft.com/office/drawing/2014/main" id="{809F201A-125B-7DE2-8AC0-3963D051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922463"/>
            <a:ext cx="6484317" cy="15084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7805E-4FE8-7F68-5F29-DFA73EE7B1ED}"/>
              </a:ext>
            </a:extLst>
          </p:cNvPr>
          <p:cNvSpPr txBox="1"/>
          <p:nvPr/>
        </p:nvSpPr>
        <p:spPr>
          <a:xfrm>
            <a:off x="7896200" y="1548805"/>
            <a:ext cx="311918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project_name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프로젝트 이름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sim_end_time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끝나는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012-1FFD-A046-2100-8DB405B78A6F}"/>
              </a:ext>
            </a:extLst>
          </p:cNvPr>
          <p:cNvSpPr txBox="1"/>
          <p:nvPr/>
        </p:nvSpPr>
        <p:spPr>
          <a:xfrm>
            <a:off x="1055440" y="1268760"/>
            <a:ext cx="158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project_list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270E0-31C2-9861-4181-7832524E1ABF}"/>
              </a:ext>
            </a:extLst>
          </p:cNvPr>
          <p:cNvSpPr txBox="1"/>
          <p:nvPr/>
        </p:nvSpPr>
        <p:spPr>
          <a:xfrm>
            <a:off x="1055440" y="3429000"/>
            <a:ext cx="149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object_list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C0C75-14AD-E29A-873F-CE1794251E9B}"/>
              </a:ext>
            </a:extLst>
          </p:cNvPr>
          <p:cNvSpPr txBox="1"/>
          <p:nvPr/>
        </p:nvSpPr>
        <p:spPr>
          <a:xfrm>
            <a:off x="7896200" y="3781053"/>
            <a:ext cx="343074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y_position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위치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y_length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길이</a:t>
            </a:r>
          </a:p>
        </p:txBody>
      </p:sp>
    </p:spTree>
    <p:extLst>
      <p:ext uri="{BB962C8B-B14F-4D97-AF65-F5344CB8AC3E}">
        <p14:creationId xmlns:p14="http://schemas.microsoft.com/office/powerpoint/2010/main" val="387044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B58958-854D-E23A-45FB-5C06133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8" y="1699828"/>
            <a:ext cx="3565115" cy="1353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877B-B9F7-B8C0-D946-F541A48C68DF}"/>
              </a:ext>
            </a:extLst>
          </p:cNvPr>
          <p:cNvSpPr txBox="1"/>
          <p:nvPr/>
        </p:nvSpPr>
        <p:spPr>
          <a:xfrm>
            <a:off x="1055440" y="1268760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obj_coup_list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D4F98-D2D5-7725-FBCF-801F66086713}"/>
              </a:ext>
            </a:extLst>
          </p:cNvPr>
          <p:cNvSpPr txBox="1"/>
          <p:nvPr/>
        </p:nvSpPr>
        <p:spPr>
          <a:xfrm>
            <a:off x="5015880" y="1628800"/>
            <a:ext cx="2744726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설비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receive_object_id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설비 아이디</a:t>
            </a:r>
          </a:p>
        </p:txBody>
      </p:sp>
    </p:spTree>
    <p:extLst>
      <p:ext uri="{BB962C8B-B14F-4D97-AF65-F5344CB8AC3E}">
        <p14:creationId xmlns:p14="http://schemas.microsoft.com/office/powerpoint/2010/main" val="152460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E46D11B-CB91-FC4D-18C2-229E9D2F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216"/>
            <a:ext cx="4324692" cy="1875600"/>
          </a:xfrm>
          <a:prstGeom prst="rect">
            <a:avLst/>
          </a:prstGeom>
        </p:spPr>
      </p:pic>
      <p:pic>
        <p:nvPicPr>
          <p:cNvPr id="9" name="그림 8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E7CF071-88B5-88DA-5A45-80ABD32F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1" y="1701016"/>
            <a:ext cx="4862520" cy="1872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9C1D-2352-F214-71AD-D4F12A34581F}"/>
              </a:ext>
            </a:extLst>
          </p:cNvPr>
          <p:cNvSpPr txBox="1"/>
          <p:nvPr/>
        </p:nvSpPr>
        <p:spPr>
          <a:xfrm>
            <a:off x="1055440" y="1268760"/>
            <a:ext cx="218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object_state_list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0971D-B56E-4722-7775-FB5B7385BB8B}"/>
              </a:ext>
            </a:extLst>
          </p:cNvPr>
          <p:cNvSpPr txBox="1"/>
          <p:nvPr/>
        </p:nvSpPr>
        <p:spPr>
          <a:xfrm>
            <a:off x="6096000" y="1268760"/>
            <a:ext cx="190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buf_count_list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BAD1-D847-FC03-7DB4-CDF039721A89}"/>
              </a:ext>
            </a:extLst>
          </p:cNvPr>
          <p:cNvSpPr txBox="1"/>
          <p:nvPr/>
        </p:nvSpPr>
        <p:spPr>
          <a:xfrm>
            <a:off x="1055440" y="3573016"/>
            <a:ext cx="3275577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object_state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상태 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state_start_time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상태 별 시작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state_end_time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상태 별 끝나는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FA7A-9824-49F3-F233-864EC1AC3477}"/>
              </a:ext>
            </a:extLst>
          </p:cNvPr>
          <p:cNvSpPr txBox="1"/>
          <p:nvPr/>
        </p:nvSpPr>
        <p:spPr>
          <a:xfrm>
            <a:off x="6096000" y="3573016"/>
            <a:ext cx="3015569" cy="224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buffer_count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buffer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Stock_count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stock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쌓인 물건의 개수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2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컴퓨터, 실내, 밤이(가) 표시된 사진&#10;&#10;자동 생성된 설명">
            <a:extLst>
              <a:ext uri="{FF2B5EF4-FFF2-40B4-BE49-F238E27FC236}">
                <a16:creationId xmlns:a16="http://schemas.microsoft.com/office/drawing/2014/main" id="{5E09EC45-AC82-A6D9-D225-1DAB9AB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2" y="1700808"/>
            <a:ext cx="4958955" cy="1584000"/>
          </a:xfrm>
          <a:prstGeom prst="rect">
            <a:avLst/>
          </a:prstGeom>
        </p:spPr>
      </p:pic>
      <p:pic>
        <p:nvPicPr>
          <p:cNvPr id="11" name="그림 10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CD5C4BE4-0C10-4DA1-8459-EC827BB1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48" y="1700808"/>
            <a:ext cx="4934160" cy="1584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A17C-3EF4-D47D-86E1-BAD89A699B8D}"/>
              </a:ext>
            </a:extLst>
          </p:cNvPr>
          <p:cNvSpPr txBox="1"/>
          <p:nvPr/>
        </p:nvSpPr>
        <p:spPr>
          <a:xfrm>
            <a:off x="1055440" y="1268760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state_time_list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FCD9-3527-77FA-7621-82BD36596586}"/>
              </a:ext>
            </a:extLst>
          </p:cNvPr>
          <p:cNvSpPr txBox="1"/>
          <p:nvPr/>
        </p:nvSpPr>
        <p:spPr>
          <a:xfrm>
            <a:off x="6096000" y="1268760"/>
            <a:ext cx="195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state_rate_list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F625D-92AE-76EF-54D1-88F936A67BBD}"/>
              </a:ext>
            </a:extLst>
          </p:cNvPr>
          <p:cNvSpPr txBox="1"/>
          <p:nvPr/>
        </p:nvSpPr>
        <p:spPr>
          <a:xfrm>
            <a:off x="1055440" y="3429000"/>
            <a:ext cx="2348143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578D9-3325-7FD8-EC13-316A45CE00C8}"/>
              </a:ext>
            </a:extLst>
          </p:cNvPr>
          <p:cNvSpPr txBox="1"/>
          <p:nvPr/>
        </p:nvSpPr>
        <p:spPr>
          <a:xfrm>
            <a:off x="6168008" y="3429000"/>
            <a:ext cx="2348143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current_time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초기화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active_rate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error_rate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wait_rate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비율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90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332D5-2B01-1FB6-4077-634076E9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99339"/>
            <a:ext cx="5267466" cy="25416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테이블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D2115-13F1-FA01-3F1B-494159AAE98E}"/>
              </a:ext>
            </a:extLst>
          </p:cNvPr>
          <p:cNvSpPr txBox="1"/>
          <p:nvPr/>
        </p:nvSpPr>
        <p:spPr>
          <a:xfrm>
            <a:off x="1055440" y="1268760"/>
            <a:ext cx="2258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en-US" altLang="ko-KR" sz="2000" dirty="0" err="1"/>
              <a:t>product_flow_list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0C39A-20AE-6C4F-9C07-027684AE1B5F}"/>
              </a:ext>
            </a:extLst>
          </p:cNvPr>
          <p:cNvSpPr txBox="1"/>
          <p:nvPr/>
        </p:nvSpPr>
        <p:spPr>
          <a:xfrm>
            <a:off x="6888088" y="1556792"/>
            <a:ext cx="2348143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별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설비 별 아이디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물건의 아이디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들어가는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out_time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물건이 나가는 시간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57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4D2EFB-8038-FAB7-1C6F-6034D7C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996154"/>
            <a:ext cx="8496730" cy="56628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 err="1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CC09BB-0822-B7D9-AEC4-44E5986B2FE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54440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유니티 </a:t>
            </a:r>
            <a:r>
              <a:rPr lang="en-US" altLang="ko-KR" dirty="0"/>
              <a:t>- </a:t>
            </a:r>
            <a:r>
              <a:rPr lang="ko-KR" altLang="en-US" dirty="0"/>
              <a:t>김건호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스크립트 설명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구현내용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시연영상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45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610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848FDE64-74DF-0CD1-692E-49CF0B07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07" y="2452370"/>
            <a:ext cx="6254585" cy="19532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B28DE1-C302-974C-4A3B-653D4CEF0A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스크립트 설명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13328F2C-A3AA-68C7-F90B-8293E1F07A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10080" y="2877877"/>
            <a:ext cx="3770936" cy="251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UNITY</a:t>
            </a:r>
            <a:r>
              <a:rPr lang="ko-KR" altLang="en-US" dirty="0"/>
              <a:t> 구현에 사용한 주요 스크립트 설명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47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4" name="그림 3" descr="텍스트, 구급 상자, 시계이(가) 표시된 사진&#10;&#10;자동 생성된 설명">
            <a:extLst>
              <a:ext uri="{FF2B5EF4-FFF2-40B4-BE49-F238E27FC236}">
                <a16:creationId xmlns:a16="http://schemas.microsoft.com/office/drawing/2014/main" id="{723868F4-BE65-3CEA-E56B-412947A3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3047"/>
            <a:ext cx="4343623" cy="2368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01C2B-E2C8-8FB0-6324-B39D5669DFCC}"/>
              </a:ext>
            </a:extLst>
          </p:cNvPr>
          <p:cNvSpPr txBox="1"/>
          <p:nvPr/>
        </p:nvSpPr>
        <p:spPr>
          <a:xfrm>
            <a:off x="453600" y="1702800"/>
            <a:ext cx="4568400" cy="391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Slider_To_Csv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product_flow_list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csv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를 불러와 컬럼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out_time-in_time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값을 불러와 슬라이더의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value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에 넣어주는 스크립트</a:t>
            </a:r>
            <a:endParaRPr lang="en-US" altLang="ko-KR" sz="14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Change_Image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배속 버튼을 누르면 이미지가 바뀌게 되는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Cube_Move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옵션 창에서 설비 클릭 시 오브젝트를 타일 위를 기준으로 생성하는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Data: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파일이름과 데이터 타입 가져오는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PostgresqlCopyScript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배치파일 새로 고침 버튼에 들어간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Product_Count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슬라이더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value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0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이되면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개 제품 완성했다는 카운트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+1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ReFresh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배치 파일 실행</a:t>
            </a:r>
            <a:endParaRPr lang="ko-KR" altLang="en-US" sz="1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9AB9C22-8DC2-C617-8F1F-2B6141B8617B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스크립트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684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3BD831-392B-1FEB-AA22-099A54F8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0177"/>
            <a:ext cx="5438103" cy="2377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C4595-2F86-8DC0-2E8A-36E1044080C9}"/>
              </a:ext>
            </a:extLst>
          </p:cNvPr>
          <p:cNvSpPr txBox="1"/>
          <p:nvPr/>
        </p:nvSpPr>
        <p:spPr>
          <a:xfrm>
            <a:off x="453712" y="1704187"/>
            <a:ext cx="4568344" cy="391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Mousepointer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마우스를 가져다 놓을 시 콘솔창에 “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Enter”,”Exit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이 뜨게 끔 하는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New_Drag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드래그 기능 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ObjectHover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마우스를 가져다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놓을시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해당색에 관한 상태가 무엇인지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(INIT,ACTIVE,WAIT,ERROR)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Rotate_Obj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옵션 창에서 생성한 오브젝트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로테이트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가능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하도록하는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SliderTimer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 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Slider_To_Csv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스크립트에서 넣어준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value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를 슬라이더 게이지가 줄게 끔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제품 하나를 만드는데 걸리는 시간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= 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out_time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in_time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Stop_Silder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슬라이더라 파일명을 지었지만 사실상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timescale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0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으로 만들어 일시정지하는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Time_X100: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배속 버튼 관련 배속을 하게 끔 하는 스크립트</a:t>
            </a:r>
            <a:endParaRPr lang="ko-KR" altLang="ko-KR" sz="14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E01EA88-9BF3-59CF-447C-36AA2CBEAB66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스크립트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96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49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4" name="그림 3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10D6953F-81E6-21AB-CB69-A0DFB025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31" y="2716802"/>
            <a:ext cx="6578938" cy="1181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3080A-7F80-66DC-49CB-6291FD20B4CE}"/>
              </a:ext>
            </a:extLst>
          </p:cNvPr>
          <p:cNvSpPr txBox="1"/>
          <p:nvPr/>
        </p:nvSpPr>
        <p:spPr>
          <a:xfrm>
            <a:off x="453600" y="1702800"/>
            <a:ext cx="4568400" cy="391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Arrow: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트랙위에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active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상태 일 때 물건이 이동하는 것 처럼 가시화 한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Brige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DB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연결하여 설비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프리팹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타일을 불러오는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CameraController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카메라 움직임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Change_Camera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시나리오별로 클릭 시 카메라시점 변경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생성된 설비가 씬 중앙에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잘보이게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끔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CSVReader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CSV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를 읽어오는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GridManager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 csv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에 맞는 타일을 세팅해주는 것</a:t>
            </a:r>
            <a:endParaRPr lang="ko-KR" altLang="ko-KR" sz="14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6DDDD6-1E87-9A80-9A14-6DD036511482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스크립트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00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50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9" name="그림 8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F31B8B10-2811-C4CA-A00A-521AD37E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6668"/>
            <a:ext cx="5378726" cy="1244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654EA-C3DC-0FA5-09A6-9168424FCE0F}"/>
              </a:ext>
            </a:extLst>
          </p:cNvPr>
          <p:cNvSpPr txBox="1"/>
          <p:nvPr/>
        </p:nvSpPr>
        <p:spPr>
          <a:xfrm>
            <a:off x="453600" y="1702800"/>
            <a:ext cx="4755388" cy="3520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Time_Count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공정이 돌아가는 순서 시간의 흐름에 따른 가시 표현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왼쪽 하단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Tile: csv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에 맞게 설비를 불러오는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Time_count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시간의 흐름에 따른 설비순서 텍스트로 뜨게 끔 하는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TimeController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 클릭 시 시간이 흐르게 하는 것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뽑아낸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csv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와 연관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UIInterface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브릿지와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연관되어 있으며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버튼에 할당하는 함수들을 모아 놓은 스크립트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Create_Thing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폴더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각 설비 오브젝트 생성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(5,5,5)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크기로 생성하게 하는 스크립트</a:t>
            </a:r>
            <a:endParaRPr lang="ko-KR" altLang="ko-KR" sz="14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D648857-1896-0423-53A5-3F29BC315864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스크립트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28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51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848FDE64-74DF-0CD1-692E-49CF0B07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07" y="2452370"/>
            <a:ext cx="6254585" cy="19532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5CD663-7CE9-8145-2E2B-86CF204975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구현 내용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FA4626C-10D0-6A01-4C81-001F741388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10080" y="2877877"/>
            <a:ext cx="3770936" cy="251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UNITY</a:t>
            </a:r>
            <a:r>
              <a:rPr lang="ko-KR" altLang="en-US" dirty="0"/>
              <a:t>를 이용해 시각화를 수행한 내용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652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52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6749990-29DC-0ACD-BF6A-157BC996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244"/>
          </a:xfrm>
        </p:spPr>
        <p:txBody>
          <a:bodyPr/>
          <a:lstStyle/>
          <a:p>
            <a:pPr algn="ctr"/>
            <a:r>
              <a:rPr lang="ko-KR" altLang="en-US" dirty="0"/>
              <a:t>구현 내용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084AF-0E45-ECBB-56EC-4589314669F3}"/>
              </a:ext>
            </a:extLst>
          </p:cNvPr>
          <p:cNvSpPr/>
          <p:nvPr/>
        </p:nvSpPr>
        <p:spPr>
          <a:xfrm>
            <a:off x="838201" y="1377537"/>
            <a:ext cx="4867893" cy="4512623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시작화면 및 클릭 시 상호작용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게임시작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시작버튼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 클릭 시 시나리오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1,2,3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해당하는 시나리오가 팝업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 클릭 시 옵션 창 띄우기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 클릭 시 경과시간 띄우기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버튼 클릭 시 슬라이더 띄우기</a:t>
            </a: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마우스 이동시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파티클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표현</a:t>
            </a:r>
          </a:p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12A34B-19AD-F9D4-6B3B-981BBAB45D60}"/>
              </a:ext>
            </a:extLst>
          </p:cNvPr>
          <p:cNvSpPr/>
          <p:nvPr/>
        </p:nvSpPr>
        <p:spPr>
          <a:xfrm>
            <a:off x="6585857" y="1377538"/>
            <a:ext cx="4867200" cy="4512623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8.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마우스 드래그 앤 드랍으로 각 설비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드래깅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9.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옵션창에서 각 설비 별 버튼 생성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원래 계획은 진짜 게임처럼 시작버튼을 누르면 캐릭터를 이용하여 공장에 들어가 오브젝트 상호작용시 공정설비 전체가 작동하게끔 하려하였었음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10.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전체적인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ui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창 색깔 조정 및 설비 색 조정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11.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상태변화시 색 조정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12.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씬 배경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머터리얼로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변환하여 배경조정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13.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슬라이더를 사용하여 시나리오별 클릭 시 하단부에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투입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트랙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공정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적재의 소요시간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표현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14.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하나의 제품이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투입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트랙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공정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적재순으로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완성되는 것을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표현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486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C1E6B-25AC-1969-740C-915A4795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157DA-6B87-602C-F549-B1948128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52328-06FF-F5B6-12D3-DA6E4A47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AFCB338-DB9C-F6B2-B994-F968BB318BAF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구현 내용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2A546A-8F8F-16A1-FA52-561496EBE387}"/>
              </a:ext>
            </a:extLst>
          </p:cNvPr>
          <p:cNvSpPr/>
          <p:nvPr/>
        </p:nvSpPr>
        <p:spPr>
          <a:xfrm>
            <a:off x="6585857" y="1377538"/>
            <a:ext cx="4867200" cy="4512623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21.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씬 배속 기능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씬 일시정지 기능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누르면 이미지 아이콘도 변하게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22.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공정순서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왼쪽하단 텍스트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가시화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23.Csv(</a:t>
            </a:r>
            <a:r>
              <a:rPr lang="en-US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product_flow_list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를 불러와 컬럼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out_time-in_time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 value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값 구하여 슬라이더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value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적용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value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이 되면 다음 행으로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넘어감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24.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카메라 앵글 조정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25.Asset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내에 쓸모없는 더미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데이터 삭제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용량 최적화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26.</a:t>
            </a:r>
            <a:r>
              <a:rPr lang="ko-KR" altLang="en-US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설비가 </a:t>
            </a: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ACTIVE</a:t>
            </a:r>
            <a:r>
              <a:rPr lang="ko-KR" altLang="en-US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상태 </a:t>
            </a:r>
            <a:r>
              <a:rPr lang="ko-KR" altLang="en-US" sz="1600" kern="1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일때</a:t>
            </a:r>
            <a:r>
              <a:rPr lang="ko-KR" altLang="en-US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화살표 표현</a:t>
            </a:r>
            <a:endParaRPr lang="en-US" altLang="ko-KR" sz="1600" kern="1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23BF68-167F-EAD9-B82E-0A84DAE0C45C}"/>
              </a:ext>
            </a:extLst>
          </p:cNvPr>
          <p:cNvSpPr/>
          <p:nvPr/>
        </p:nvSpPr>
        <p:spPr>
          <a:xfrm>
            <a:off x="838201" y="1377537"/>
            <a:ext cx="4867893" cy="4512623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15.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마우스로 설비를 가져다 대었을 때 가동률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작업 지원율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고장발생률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로 표현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(console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창에서도 동일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16.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드래그 기능 대신 멘토님이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말씀하신대로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타일 기준 오브젝트생성 및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로테이트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17.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프리팹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조정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색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모양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18.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씬 배경 변경</a:t>
            </a: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19.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배치파일 </a:t>
            </a: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새로고침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누르면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csv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업데이트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20.Csv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목록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시나리오에 해당하는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csv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값 및 그래프 버튼 누르면 해당 이미지 팝업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220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54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848FDE64-74DF-0CD1-692E-49CF0B07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07" y="2452370"/>
            <a:ext cx="6254585" cy="19532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7A2E2F-716C-EAFC-BE03-02126CA08B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endParaRPr lang="en-US" altLang="ko-KR" sz="28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97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55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016AE1-DC15-4DEE-ABD1-62D514A20344}"/>
              </a:ext>
            </a:extLst>
          </p:cNvPr>
          <p:cNvSpPr/>
          <p:nvPr/>
        </p:nvSpPr>
        <p:spPr>
          <a:xfrm>
            <a:off x="469075" y="258417"/>
            <a:ext cx="11257808" cy="60979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시연영상 삽입</a:t>
            </a:r>
            <a:endParaRPr lang="ko-KR" altLang="ko-KR" sz="20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13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56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848FDE64-74DF-0CD1-692E-49CF0B07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07" y="2452370"/>
            <a:ext cx="6254585" cy="19532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7A2E2F-716C-EAFC-BE03-02126CA08B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CSV </a:t>
            </a:r>
            <a:r>
              <a:rPr lang="ko-KR" altLang="en-US" sz="2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설명</a:t>
            </a:r>
            <a:endParaRPr lang="en-US" altLang="ko-KR" sz="28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8CF0E59-F60F-B94C-3EB1-CE24DE4D1C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10080" y="2877877"/>
            <a:ext cx="3770936" cy="251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UNITY</a:t>
            </a:r>
            <a:r>
              <a:rPr lang="ko-KR" altLang="en-US" dirty="0"/>
              <a:t> 구현에 사용한 주요 </a:t>
            </a:r>
            <a:r>
              <a:rPr lang="en-US" altLang="ko-KR" dirty="0"/>
              <a:t>CSV</a:t>
            </a:r>
            <a:r>
              <a:rPr lang="ko-KR" altLang="en-US" dirty="0"/>
              <a:t> 설명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25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57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91991-2FD5-5B83-AA58-AEB8FAA82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58" y="2419298"/>
            <a:ext cx="5512083" cy="20194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598B77-A36B-B6FF-8341-E1BBBAAD1B4B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dirty="0"/>
              <a:t>CSV </a:t>
            </a:r>
            <a:r>
              <a:rPr lang="ko-KR" altLang="en-US" dirty="0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1DE6-1BA0-DF19-B570-63B137376ED1}"/>
              </a:ext>
            </a:extLst>
          </p:cNvPr>
          <p:cNvSpPr txBox="1"/>
          <p:nvPr/>
        </p:nvSpPr>
        <p:spPr>
          <a:xfrm>
            <a:off x="651600" y="1828800"/>
            <a:ext cx="6804000" cy="283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1.project_list: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시나리오별 아이디 값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타일의 </a:t>
            </a:r>
            <a:r>
              <a:rPr lang="en-US" altLang="ko-KR" sz="16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x,y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</a:t>
            </a:r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시뮬레이션 시작 시간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끝나는 시간</a:t>
            </a:r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2.object_state_list: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설비 별 </a:t>
            </a:r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State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시간 값</a:t>
            </a:r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3.object_list: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설비 별 종류 와 설비의 길이</a:t>
            </a:r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601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58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7AE328-38C3-E25B-5D51-937C6D22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746709"/>
            <a:ext cx="6705600" cy="1680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91C9E2-E4FE-CAE6-B2F8-A6D986C8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319" y="3803725"/>
            <a:ext cx="3020561" cy="1777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A0674-B7B3-C3FA-9C30-DE0C18AC4581}"/>
              </a:ext>
            </a:extLst>
          </p:cNvPr>
          <p:cNvSpPr txBox="1"/>
          <p:nvPr/>
        </p:nvSpPr>
        <p:spPr>
          <a:xfrm>
            <a:off x="651600" y="1828800"/>
            <a:ext cx="4229100" cy="337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4.buf_count_list: </a:t>
            </a:r>
            <a:r>
              <a:rPr lang="ko-KR" altLang="en-US" sz="16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버퍼에 쌓여 있는 리스트 파일</a:t>
            </a:r>
            <a:endParaRPr lang="en-US" altLang="ko-KR" sz="1600" kern="1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.object_state_list: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각 오브젝트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각 설비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의 상태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(state)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시작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끝나는 시간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6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.product_flow_list: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각 설비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투입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트랙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공정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적재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가 들어간 시간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나간 시간 파일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7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.state_rate_list: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가동률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작업지연율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고장발생률 파일</a:t>
            </a:r>
            <a:endParaRPr lang="en-US" altLang="ko-KR" sz="1600" kern="100" dirty="0">
              <a:solidFill>
                <a:schemeClr val="tx1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8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.state_time_list: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실제 돌려 봤을 경우 상태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(state)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별 시간 파일</a:t>
            </a:r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6EF329D-030C-F2C5-420D-28EEA88DF952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07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dirty="0"/>
              <a:t>CSV </a:t>
            </a:r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704809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59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 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60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61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62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63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64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65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66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67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68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시나리오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9" y="2877877"/>
            <a:ext cx="4193489" cy="2519363"/>
          </a:xfrm>
        </p:spPr>
        <p:txBody>
          <a:bodyPr rtlCol="0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공장의 예시를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가지 시나리오로 나눠서 설계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시나리오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으로 갈 수록 복잡도를 늘림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89424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 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71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 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72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 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73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675F6-12D1-1885-CABA-0BD5B4327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</a:rPr>
              <a:t>Q&amp;A</a:t>
            </a:r>
            <a:endParaRPr lang="ko-KR" altLang="en-US" sz="8000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B912C-9D77-48F6-0F31-350875F6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2157351" cy="365125"/>
          </a:xfrm>
        </p:spPr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E7D3B-E6C5-6E70-3C33-0ECF7D72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7540A-CF90-9D95-D14F-EF1A1F7F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067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EF3EF-4EA1-3B3B-09AC-6D50443A8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66D40-855A-53BE-6FA1-C9DB0E0D5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343" y="3238103"/>
            <a:ext cx="6929251" cy="2004161"/>
          </a:xfrm>
        </p:spPr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프로젝트 </a:t>
            </a:r>
            <a:r>
              <a:rPr lang="ko-KR" altLang="en-US" dirty="0" err="1">
                <a:solidFill>
                  <a:schemeClr val="tx1"/>
                </a:solidFill>
              </a:rPr>
              <a:t>깃허브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  <a:hlinkClick r:id="rId2"/>
              </a:rPr>
              <a:t>https://github.com/Tentailsahri/DT_FINAL_Project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137B0-499B-E0D5-7EE4-A6632FE1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1</a:t>
            </a:r>
            <a:r>
              <a:rPr lang="ko-KR" altLang="en-US" noProof="0"/>
              <a:t>조 </a:t>
            </a:r>
            <a:r>
              <a:rPr lang="en-US" altLang="ko-KR" noProof="0"/>
              <a:t>– </a:t>
            </a:r>
            <a:r>
              <a:rPr lang="ko-KR" altLang="en-US" noProof="0"/>
              <a:t>안형석</a:t>
            </a:r>
            <a:r>
              <a:rPr lang="en-US" altLang="ko-KR" noProof="0"/>
              <a:t>, </a:t>
            </a:r>
            <a:r>
              <a:rPr lang="ko-KR" altLang="en-US" noProof="0"/>
              <a:t>박민준</a:t>
            </a:r>
            <a:r>
              <a:rPr lang="en-US" altLang="ko-KR" noProof="0"/>
              <a:t>, </a:t>
            </a:r>
            <a:r>
              <a:rPr lang="ko-KR" altLang="en-US" noProof="0"/>
              <a:t>오영택 </a:t>
            </a:r>
            <a:r>
              <a:rPr lang="en-US" altLang="ko-KR" noProof="0"/>
              <a:t>, </a:t>
            </a:r>
            <a:r>
              <a:rPr lang="ko-KR" altLang="en-US" noProof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EE1D0-38A3-C54F-FED3-EA2221AF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44DA5-03B2-0426-64B3-5D58F519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03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4021</Words>
  <Application>Microsoft Office PowerPoint</Application>
  <PresentationFormat>와이드스크린</PresentationFormat>
  <Paragraphs>608</Paragraphs>
  <Slides>75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돋움체</vt:lpstr>
      <vt:lpstr>맑은 고딕</vt:lpstr>
      <vt:lpstr>여기어때 잘난체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 별 개수 가져오기</vt:lpstr>
      <vt:lpstr>설비 생성</vt:lpstr>
      <vt:lpstr>모델 연결</vt:lpstr>
      <vt:lpstr>연결 자동화의 핵심!!! Coups</vt:lpstr>
      <vt:lpstr>Coups 부속 연결 함수</vt:lpstr>
      <vt:lpstr>다음 설비가 받을 수 있는지 결정? - ReadyMap</vt:lpstr>
      <vt:lpstr>다음 설비가 받을 수 있는지 결정? - ReadyMap</vt:lpstr>
      <vt:lpstr>다음 설비가 받을 수 있는지 결정? - ReadyMap</vt:lpstr>
      <vt:lpstr>다음 설비가 받을 수 있는지 결정? - ReadyMap</vt:lpstr>
      <vt:lpstr>현재 설비에서 다음 설비 결정-m_whereTargetPk</vt:lpstr>
      <vt:lpstr>현재 설비에서 다음설비 결정 – M_WHERETARGETPK</vt:lpstr>
      <vt:lpstr>DB - 오영택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유니티 - 김건호</vt:lpstr>
      <vt:lpstr>스크립트 설명</vt:lpstr>
      <vt:lpstr>PowerPoint 프레젠테이션</vt:lpstr>
      <vt:lpstr>PowerPoint 프레젠테이션</vt:lpstr>
      <vt:lpstr>PowerPoint 프레젠테이션</vt:lpstr>
      <vt:lpstr>PowerPoint 프레젠테이션</vt:lpstr>
      <vt:lpstr>구현 내용</vt:lpstr>
      <vt:lpstr>구현 내용</vt:lpstr>
      <vt:lpstr>PowerPoint 프레젠테이션</vt:lpstr>
      <vt:lpstr>시연 영상</vt:lpstr>
      <vt:lpstr>PowerPoint 프레젠테이션</vt:lpstr>
      <vt:lpstr>CSV 설명</vt:lpstr>
      <vt:lpstr>PowerPoint 프레젠테이션</vt:lpstr>
      <vt:lpstr>PowerPoint 프레젠테이션</vt:lpstr>
      <vt:lpstr>시뮬레이션 결과</vt:lpstr>
      <vt:lpstr>각 시나리오 별 생산량</vt:lpstr>
      <vt:lpstr>각 시나리오 별 설비 상태 비율</vt:lpstr>
      <vt:lpstr>각 시나리오 별 설비 상태 비율</vt:lpstr>
      <vt:lpstr>각 시나리오 별 설비 상태 비율</vt:lpstr>
      <vt:lpstr>각 시나리오 별 버퍼 평균</vt:lpstr>
      <vt:lpstr>각 시나리오 별 버퍼 평균</vt:lpstr>
      <vt:lpstr>각 시나리오 별 버퍼 평균</vt:lpstr>
      <vt:lpstr>각 시나리오 별 설비 비율</vt:lpstr>
      <vt:lpstr>데이터 분석</vt:lpstr>
      <vt:lpstr>데이터분석</vt:lpstr>
      <vt:lpstr>시나리오 설계</vt:lpstr>
      <vt:lpstr>각 시나리오 별 생산량</vt:lpstr>
      <vt:lpstr>각 시나리오 별 설비 상태 비율</vt:lpstr>
      <vt:lpstr>각 시나리오 별 버퍼 평균</vt:lpstr>
      <vt:lpstr>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19843</cp:lastModifiedBy>
  <cp:revision>113</cp:revision>
  <dcterms:created xsi:type="dcterms:W3CDTF">2023-03-21T04:41:08Z</dcterms:created>
  <dcterms:modified xsi:type="dcterms:W3CDTF">2023-03-24T08:50:43Z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